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B94DB-E09B-05B5-524F-3400F050DA50}" v="100" dt="2024-06-06T01:29:17.430"/>
    <p1510:client id="{C34146A2-B578-2332-190C-2EAD13B4F798}" v="9" dt="2024-06-06T00:27:59.276"/>
  </p1510:revLst>
</p1510:revInfo>
</file>

<file path=ppt/tableStyles.xml><?xml version="1.0" encoding="utf-8"?>
<a:tblStyleLst xmlns:a="http://schemas.openxmlformats.org/drawingml/2006/main" def="{BA54E1AA-44F4-41CE-9924-BB2E11330145}">
  <a:tblStyle styleId="{BA54E1AA-44F4-41CE-9924-BB2E113301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307dca31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307dca31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1298539e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1298539e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307dca31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307dca31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2e78340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2e78340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31464063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31464063f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1298539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1298539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1298539e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1298539e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Catterfactual UI</a:t>
            </a:r>
            <a:endParaRPr sz="13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Model-Agnostic and User-Friendly . Also Animal-Friendly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Minimal expert setup required.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13a8fa87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13a8fa87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07dca31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07dca31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13a8fa87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13a8fa87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3" name="Google Shape;8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2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43992" y="427140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7800" y="42714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l="19122" t="16443" r="21377" b="15380"/>
          <a:stretch/>
        </p:blipFill>
        <p:spPr>
          <a:xfrm>
            <a:off x="1136750" y="3873100"/>
            <a:ext cx="543088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V7R4bYw1who?feature=oembed" TargetMode="Externa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Catterfactuals: CATegorical Counterfactual Visualisation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 Bassotto, Camile Lendering, and Nikolay Kormushev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727952" y="37141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Advisor</a:t>
            </a:r>
            <a:r>
              <a:rPr lang="en" sz="1200"/>
              <a:t>: prof. dr. Erik Štrumbelj</a:t>
            </a:r>
            <a:endParaRPr sz="1200"/>
          </a:p>
        </p:txBody>
      </p:sp>
      <p:pic>
        <p:nvPicPr>
          <p:cNvPr id="97" name="Google Shape;97;p14" title="Cat Pixel Cat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350" y="0"/>
            <a:ext cx="466726" cy="46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300" y="2805725"/>
            <a:ext cx="2155200" cy="2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450" y="1697625"/>
            <a:ext cx="1208925" cy="1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7044675" y="1417500"/>
            <a:ext cx="831900" cy="55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325" y="987025"/>
            <a:ext cx="1822825" cy="18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075" y="2996375"/>
            <a:ext cx="1208925" cy="1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822" y="1758647"/>
            <a:ext cx="1038476" cy="1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50" y="1697625"/>
            <a:ext cx="1208925" cy="1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582449" y="1857062"/>
            <a:ext cx="841700" cy="8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727800" y="42714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problems of AI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1538" y="2996375"/>
            <a:ext cx="1208925" cy="1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95783" y="1825212"/>
            <a:ext cx="953800" cy="9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>
            <a:spLocks noGrp="1"/>
          </p:cNvSpPr>
          <p:nvPr>
            <p:ph type="body" idx="4294967295"/>
          </p:nvPr>
        </p:nvSpPr>
        <p:spPr>
          <a:xfrm>
            <a:off x="507113" y="1300725"/>
            <a:ext cx="543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2925" y="1460895"/>
            <a:ext cx="466725" cy="4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10">
            <a:alphaModFix/>
          </a:blip>
          <a:srcRect l="13855" t="15388" r="14684" b="15138"/>
          <a:stretch/>
        </p:blipFill>
        <p:spPr>
          <a:xfrm>
            <a:off x="2714915" y="987024"/>
            <a:ext cx="796301" cy="7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6775" y="3081588"/>
            <a:ext cx="1038476" cy="103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0125" y="1971004"/>
            <a:ext cx="543000" cy="54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8350" y="1897425"/>
            <a:ext cx="494300" cy="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6532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extensions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1"/>
          </p:nvPr>
        </p:nvSpPr>
        <p:spPr>
          <a:xfrm>
            <a:off x="727650" y="2097925"/>
            <a:ext cx="4111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Setting feature bounds for plausible values.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Side-by-side counterfactual comparison.</a:t>
            </a:r>
            <a:endParaRPr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Customizable binning ranges.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/>
          </a:blip>
          <a:srcRect l="13855" t="15388" r="14684" b="15138"/>
          <a:stretch/>
        </p:blipFill>
        <p:spPr>
          <a:xfrm>
            <a:off x="5270706" y="1659600"/>
            <a:ext cx="2972184" cy="268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913" y="3000350"/>
            <a:ext cx="2096675" cy="20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450" y="1697625"/>
            <a:ext cx="1208925" cy="12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7044675" y="1417500"/>
            <a:ext cx="831900" cy="55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325" y="987025"/>
            <a:ext cx="1822825" cy="18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075" y="2996375"/>
            <a:ext cx="1208925" cy="1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822" y="1758647"/>
            <a:ext cx="1038476" cy="1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50" y="1697625"/>
            <a:ext cx="1208925" cy="1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412758" y="1826037"/>
            <a:ext cx="953800" cy="9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8599" y="549712"/>
            <a:ext cx="1208925" cy="12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27800" y="42714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problems of AI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1538" y="2996375"/>
            <a:ext cx="1208925" cy="12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22925" y="1504225"/>
            <a:ext cx="4667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5025" y="1914963"/>
            <a:ext cx="774275" cy="7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95783" y="1825212"/>
            <a:ext cx="953800" cy="9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body" idx="4294967295"/>
          </p:nvPr>
        </p:nvSpPr>
        <p:spPr>
          <a:xfrm>
            <a:off x="507113" y="1300725"/>
            <a:ext cx="543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10" y="1758570"/>
            <a:ext cx="6501250" cy="365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5052900" y="4594010"/>
            <a:ext cx="708600" cy="18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5219270" y="4575515"/>
            <a:ext cx="543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Counterfactual Explanations in AI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729450" y="1978850"/>
            <a:ext cx="3120000" cy="2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Counterfactual explanations answer "what if" questions by showing how altering certain input features can change the model's prediction.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17"/>
          <p:cNvGraphicFramePr/>
          <p:nvPr>
            <p:extLst>
              <p:ext uri="{D42A27DB-BD31-4B8C-83A1-F6EECF244321}">
                <p14:modId xmlns:p14="http://schemas.microsoft.com/office/powerpoint/2010/main" val="2257824633"/>
              </p:ext>
            </p:extLst>
          </p:nvPr>
        </p:nvGraphicFramePr>
        <p:xfrm>
          <a:off x="1098775" y="2373475"/>
          <a:ext cx="7239000" cy="2072490"/>
        </p:xfrm>
        <a:graphic>
          <a:graphicData uri="http://schemas.openxmlformats.org/drawingml/2006/table">
            <a:tbl>
              <a:tblPr>
                <a:noFill/>
                <a:tableStyleId>{BA54E1AA-44F4-41CE-9924-BB2E11330145}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</a:rPr>
                        <a:t>John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</a:rPr>
                        <a:t>Plan/Counterfactual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Applicant Income 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3000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0000"/>
                          </a:solidFill>
                        </a:rPr>
                        <a:t>4000</a:t>
                      </a:r>
                      <a:endParaRPr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Owns Car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No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Gender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Male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28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Counterfactual Explanations in AI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175" y="1853855"/>
            <a:ext cx="543100" cy="54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150" y="1853875"/>
            <a:ext cx="543100" cy="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000" y="1901826"/>
            <a:ext cx="319900" cy="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user friendly solutions</a:t>
            </a:r>
            <a:endParaRPr sz="2300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" y="2495225"/>
            <a:ext cx="4890899" cy="250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250" y="2412248"/>
            <a:ext cx="3775749" cy="267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700" y="548173"/>
            <a:ext cx="5352423" cy="298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6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0573"/>
              <a:buFont typeface="Arial"/>
              <a:buNone/>
            </a:pPr>
            <a:r>
              <a:rPr lang="en" sz="2440"/>
              <a:t>Our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sz="244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1250"/>
              <a:buFont typeface="Arial"/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13" y="1882115"/>
            <a:ext cx="3191977" cy="277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93040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29450" y="2877825"/>
            <a:ext cx="170430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rPr>
              <a:t>DiCE</a:t>
            </a:r>
            <a:r>
              <a:rPr lang="en" sz="13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130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l="13855" t="15388" r="14684" b="15138"/>
          <a:stretch/>
        </p:blipFill>
        <p:spPr>
          <a:xfrm>
            <a:off x="4094726" y="2805900"/>
            <a:ext cx="954550" cy="92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5950" y="2490000"/>
            <a:ext cx="1704201" cy="141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l="3401" r="11143"/>
          <a:stretch/>
        </p:blipFill>
        <p:spPr>
          <a:xfrm>
            <a:off x="1260525" y="0"/>
            <a:ext cx="6711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19122" t="16443" r="21377" b="15380"/>
          <a:stretch/>
        </p:blipFill>
        <p:spPr>
          <a:xfrm>
            <a:off x="1098775" y="796650"/>
            <a:ext cx="543088" cy="466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21"/>
          <p:cNvGraphicFramePr/>
          <p:nvPr>
            <p:extLst>
              <p:ext uri="{D42A27DB-BD31-4B8C-83A1-F6EECF244321}">
                <p14:modId xmlns:p14="http://schemas.microsoft.com/office/powerpoint/2010/main" val="308095453"/>
              </p:ext>
            </p:extLst>
          </p:nvPr>
        </p:nvGraphicFramePr>
        <p:xfrm>
          <a:off x="1098775" y="2373475"/>
          <a:ext cx="7239000" cy="2072490"/>
        </p:xfrm>
        <a:graphic>
          <a:graphicData uri="http://schemas.openxmlformats.org/drawingml/2006/table">
            <a:tbl>
              <a:tblPr>
                <a:noFill/>
                <a:tableStyleId>{BA54E1AA-44F4-41CE-9924-BB2E11330145}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</a:rPr>
                        <a:t>John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</a:rPr>
                        <a:t>Plan/Counterfactual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Applicant Income 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Medium(3000)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0000"/>
                          </a:solidFill>
                        </a:rPr>
                        <a:t>Higher(4000)</a:t>
                      </a:r>
                      <a:endParaRPr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Owns Car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No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Age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Low(28)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Gender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Male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Counterfactual Explanations in AI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175" y="1853855"/>
            <a:ext cx="543100" cy="54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150" y="1853875"/>
            <a:ext cx="543100" cy="5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000" y="1901826"/>
            <a:ext cx="319900" cy="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ATterfactuals">
            <a:hlinkClick r:id="" action="ppaction://media"/>
            <a:extLst>
              <a:ext uri="{FF2B5EF4-FFF2-40B4-BE49-F238E27FC236}">
                <a16:creationId xmlns:a16="http://schemas.microsoft.com/office/drawing/2014/main" id="{E4B31C56-A681-D15E-17EE-8D6C9F64F7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079" y="129681"/>
            <a:ext cx="8779794" cy="4889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Streamline</vt:lpstr>
      <vt:lpstr>Catterfactuals: CATegorical Counterfactual Visualisation</vt:lpstr>
      <vt:lpstr>Modern problems of AI</vt:lpstr>
      <vt:lpstr>Counterfactual Explanations in AI</vt:lpstr>
      <vt:lpstr>Counterfactual Explanations in AI</vt:lpstr>
      <vt:lpstr>No user friendly solutions</vt:lpstr>
      <vt:lpstr>Our Approach </vt:lpstr>
      <vt:lpstr>PowerPoint Presentation</vt:lpstr>
      <vt:lpstr>Counterfactual Explanations in AI</vt:lpstr>
      <vt:lpstr>PowerPoint Presentation</vt:lpstr>
      <vt:lpstr>Modern problems of AI</vt:lpstr>
      <vt:lpstr>Possible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Catterfactuals: CATegorical Counterfactual Visualisation</dc:title>
  <cp:revision>60</cp:revision>
  <dcterms:modified xsi:type="dcterms:W3CDTF">2024-06-06T01:29:49Z</dcterms:modified>
</cp:coreProperties>
</file>